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6"/>
  </p:notesMasterIdLst>
  <p:handoutMasterIdLst>
    <p:handoutMasterId r:id="rId7"/>
  </p:handoutMasterIdLst>
  <p:sldIdLst>
    <p:sldId id="483" r:id="rId2"/>
    <p:sldId id="484" r:id="rId3"/>
    <p:sldId id="297" r:id="rId4"/>
    <p:sldId id="558" r:id="rId5"/>
  </p:sldIdLst>
  <p:sldSz cx="9144000" cy="6858000" type="screen4x3"/>
  <p:notesSz cx="7102475" cy="10234613"/>
  <p:defaultTextStyle>
    <a:defPPr>
      <a:defRPr lang="en-US"/>
    </a:defPPr>
    <a:lvl1pPr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11163" indent="46038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822325" indent="92075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233488" indent="138113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644650" indent="184150" algn="l" defTabSz="822325" rtl="0" fontAlgn="base">
      <a:spcBef>
        <a:spcPct val="0"/>
      </a:spcBef>
      <a:spcAft>
        <a:spcPct val="0"/>
      </a:spcAft>
      <a:buFont typeface="Arial" pitchFamily="34" charset="0"/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7">
          <p15:clr>
            <a:srgbClr val="A4A3A4"/>
          </p15:clr>
        </p15:guide>
        <p15:guide id="2" pos="3205">
          <p15:clr>
            <a:srgbClr val="A4A3A4"/>
          </p15:clr>
        </p15:guide>
        <p15:guide id="3" pos="284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ayun Ye" initials="K" lastIdx="1" clrIdx="0">
    <p:extLst>
      <p:ext uri="{19B8F6BF-5375-455C-9EA6-DF929625EA0E}">
        <p15:presenceInfo xmlns:p15="http://schemas.microsoft.com/office/powerpoint/2012/main" userId="Huayun Ye" providerId="None"/>
      </p:ext>
    </p:extLst>
  </p:cmAuthor>
  <p:cmAuthor id="2" name="Kailiang Wu" initials="K" lastIdx="4" clrIdx="1">
    <p:extLst>
      <p:ext uri="{19B8F6BF-5375-455C-9EA6-DF929625EA0E}">
        <p15:presenceInfo xmlns:p15="http://schemas.microsoft.com/office/powerpoint/2012/main" userId="Kailiang W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B5"/>
    <a:srgbClr val="000092"/>
    <a:srgbClr val="E9C4C4"/>
    <a:srgbClr val="E6E8EC"/>
    <a:srgbClr val="CDBCB3"/>
    <a:srgbClr val="EBDAD1"/>
    <a:srgbClr val="E1D0C7"/>
    <a:srgbClr val="D7C6BD"/>
    <a:srgbClr val="C3B2A9"/>
    <a:srgbClr val="B9A8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76322" autoAdjust="0"/>
  </p:normalViewPr>
  <p:slideViewPr>
    <p:cSldViewPr snapToGrid="0">
      <p:cViewPr varScale="1">
        <p:scale>
          <a:sx n="56" d="100"/>
          <a:sy n="56" d="100"/>
        </p:scale>
        <p:origin x="3198" y="42"/>
      </p:cViewPr>
      <p:guideLst>
        <p:guide orient="horz" pos="1997"/>
        <p:guide pos="3205"/>
        <p:guide pos="2849"/>
      </p:guideLst>
    </p:cSldViewPr>
  </p:slideViewPr>
  <p:outlineViewPr>
    <p:cViewPr>
      <p:scale>
        <a:sx n="33" d="100"/>
        <a:sy n="33" d="100"/>
      </p:scale>
      <p:origin x="0" y="37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wrap="square" lIns="99066" tIns="49533" rIns="99066" bIns="49533" numCol="1" anchor="t" anchorCtr="0" compatLnSpc="1"/>
          <a:lstStyle>
            <a:lvl1pPr algn="r">
              <a:buFontTx/>
              <a:buNone/>
              <a:defRPr kumimoji="0" sz="13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wrap="square" lIns="99066" tIns="49533" rIns="99066" bIns="49533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23A44DFD-403E-49C9-9B3B-D346C93E07BB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764238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wrap="square" lIns="99066" tIns="49533" rIns="99066" bIns="49533" numCol="1" anchor="t" anchorCtr="0" compatLnSpc="1"/>
          <a:lstStyle>
            <a:lvl1pPr algn="r">
              <a:buFontTx/>
              <a:buNone/>
              <a:defRPr kumimoji="0" sz="13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37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pPr lvl="0"/>
            <a:endParaRPr lang="zh-CN" noProof="0"/>
          </a:p>
        </p:txBody>
      </p:sp>
      <p:sp>
        <p:nvSpPr>
          <p:cNvPr id="6149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710248" y="4925407"/>
            <a:ext cx="5681980" cy="40298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066" tIns="49533" rIns="99066" bIns="4953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zh-CN" noProof="0"/>
          </a:p>
          <a:p>
            <a:pPr lvl="1"/>
            <a:r>
              <a:rPr lang="zh-CN" altLang="en-US" noProof="0"/>
              <a:t>第二级</a:t>
            </a:r>
            <a:endParaRPr lang="zh-CN" altLang="zh-CN" noProof="0"/>
          </a:p>
          <a:p>
            <a:pPr lvl="2"/>
            <a:r>
              <a:rPr lang="zh-CN" altLang="en-US" noProof="0"/>
              <a:t>第三级</a:t>
            </a:r>
            <a:endParaRPr lang="zh-CN" altLang="zh-CN" noProof="0"/>
          </a:p>
          <a:p>
            <a:pPr lvl="3"/>
            <a:r>
              <a:rPr lang="zh-CN" altLang="en-US" noProof="0"/>
              <a:t>第四级</a:t>
            </a:r>
            <a:endParaRPr lang="zh-CN" altLang="zh-CN" noProof="0"/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 defTabSz="890907" fontAlgn="auto" latinLnBrk="0">
              <a:spcBef>
                <a:spcPts val="0"/>
              </a:spcBef>
              <a:spcAft>
                <a:spcPts val="0"/>
              </a:spcAft>
              <a:buFontTx/>
              <a:buNone/>
              <a:defRPr kumimoji="0" lang="zh-CN"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wrap="square" lIns="99066" tIns="49533" rIns="99066" bIns="49533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8E8772F3-12DE-4A8B-9469-914787455B24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15403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宋体" panose="02010600030101010101" pitchFamily="2" charset="-122"/>
      </a:defRPr>
    </a:lvl1pPr>
    <a:lvl2pPr marL="1016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2pPr>
    <a:lvl3pPr marL="2032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3pPr>
    <a:lvl4pPr marL="304800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4pPr>
    <a:lvl5pPr marL="407988" algn="l" defTabSz="203200" rtl="0" eaLnBrk="0" fontAlgn="base" hangingPunct="0">
      <a:spcBef>
        <a:spcPct val="30000"/>
      </a:spcBef>
      <a:spcAft>
        <a:spcPct val="0"/>
      </a:spcAft>
      <a:defRPr lang="zh-CN" sz="200" kern="1200">
        <a:solidFill>
          <a:schemeClr val="tx1"/>
        </a:solidFill>
        <a:latin typeface="+mn-lt"/>
        <a:ea typeface="宋体" panose="02010600030101010101" pitchFamily="2" charset="-122"/>
        <a:cs typeface="+mn-cs"/>
      </a:defRPr>
    </a:lvl5pPr>
    <a:lvl6pPr marL="51054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6pPr>
    <a:lvl7pPr marL="61214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7pPr>
    <a:lvl8pPr marL="714375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8pPr>
    <a:lvl9pPr marL="816610" algn="l" defTabSz="203835" rtl="0" eaLnBrk="1" latinLnBrk="0" hangingPunct="1">
      <a:defRPr lang="zh-CN" sz="27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xfrm>
            <a:off x="1249363" y="1279525"/>
            <a:ext cx="4603750" cy="3454400"/>
          </a:xfrm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7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altLang="zh-CN" dirty="0"/>
          </a:p>
        </p:txBody>
      </p:sp>
      <p:sp>
        <p:nvSpPr>
          <p:cNvPr id="21508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EEC3040-C279-4688-9C98-A1ECCC3947A3}" type="slidenum">
              <a:rPr lang="en-US" altLang="zh-CN" smtClean="0"/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0431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dirty="0"/>
              <a:t>4</a:t>
            </a:fld>
            <a:endParaRPr lang="zh-CN" altLang="en-US" sz="1200" dirty="0"/>
          </a:p>
        </p:txBody>
      </p:sp>
      <p:sp>
        <p:nvSpPr>
          <p:cNvPr id="109570" name="幻灯片图像占位符 109569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9571" name="文本占位符 109570"/>
          <p:cNvSpPr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en-US" sz="1800" b="0" i="0" u="none" strike="noStrike" baseline="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24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noProof="1"/>
              <a:t>Click to edit Master subtitle style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51393F-7AC5-413C-8962-CF43F5CCE9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1B1834-8C4D-4F6E-AC1E-273A3B046AF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4733" y="365125"/>
            <a:ext cx="1971323" cy="5811838"/>
          </a:xfrm>
        </p:spPr>
        <p:txBody>
          <a:bodyPr vert="eaVert"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9356" y="365125"/>
            <a:ext cx="5779911" cy="5811838"/>
          </a:xfrm>
        </p:spPr>
        <p:txBody>
          <a:bodyPr vert="eaVert"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B9382F-55C0-407E-8758-489752C2B67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9289" y="206376"/>
            <a:ext cx="7981244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altLang="en-US" dirty="0"/>
          </a:p>
        </p:txBody>
      </p:sp>
      <p:sp>
        <p:nvSpPr>
          <p:cNvPr id="5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1D0B83-F332-4D31-B27D-9B33F8C5693A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326791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招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33501" y="206376"/>
            <a:ext cx="6477000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noProof="1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36"/>
          </p:nvPr>
        </p:nvSpPr>
        <p:spPr bwMode="auto">
          <a:xfrm>
            <a:off x="1333501" y="747626"/>
            <a:ext cx="6477000" cy="173124"/>
          </a:xfrm>
        </p:spPr>
        <p:txBody>
          <a:bodyPr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1pPr>
            <a:lvl2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2pPr>
            <a:lvl3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3pPr>
            <a:lvl4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4pPr>
            <a:lvl5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5pPr>
            <a:lvl6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6pPr>
            <a:lvl7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7pPr>
            <a:lvl8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8pPr>
            <a:lvl9pPr marL="0" indent="0" latinLnBrk="0">
              <a:spcBef>
                <a:spcPts val="0"/>
              </a:spcBef>
              <a:buNone/>
              <a:defRPr lang="zh-CN" sz="5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38126" y="1219200"/>
            <a:ext cx="2667000" cy="254000"/>
          </a:xfrm>
          <a:prstGeom prst="round1Rect">
            <a:avLst/>
          </a:prstGeom>
          <a:solidFill>
            <a:schemeClr val="accent2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19" name="内容占位符 17"/>
          <p:cNvSpPr>
            <a:spLocks noGrp="1"/>
          </p:cNvSpPr>
          <p:nvPr>
            <p:ph sz="quarter" idx="24"/>
          </p:nvPr>
        </p:nvSpPr>
        <p:spPr>
          <a:xfrm>
            <a:off x="238126" y="1473200"/>
            <a:ext cx="2667000" cy="142875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1" name="文本占位符 6"/>
          <p:cNvSpPr>
            <a:spLocks noGrp="1"/>
          </p:cNvSpPr>
          <p:nvPr>
            <p:ph type="body" sz="quarter" idx="17"/>
          </p:nvPr>
        </p:nvSpPr>
        <p:spPr>
          <a:xfrm>
            <a:off x="238126" y="3131820"/>
            <a:ext cx="2667000" cy="254000"/>
          </a:xfrm>
          <a:prstGeom prst="round1Rect">
            <a:avLst/>
          </a:prstGeom>
          <a:solidFill>
            <a:schemeClr val="accent3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0" name="内容占位符 17"/>
          <p:cNvSpPr>
            <a:spLocks noGrp="1"/>
          </p:cNvSpPr>
          <p:nvPr>
            <p:ph sz="quarter" idx="25"/>
          </p:nvPr>
        </p:nvSpPr>
        <p:spPr>
          <a:xfrm>
            <a:off x="238126" y="3385820"/>
            <a:ext cx="2667000" cy="1893368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/>
          </p:nvPr>
        </p:nvSpPr>
        <p:spPr>
          <a:xfrm>
            <a:off x="238126" y="5381625"/>
            <a:ext cx="2667000" cy="254000"/>
          </a:xfrm>
          <a:prstGeom prst="round1Rect">
            <a:avLst/>
          </a:prstGeom>
          <a:solidFill>
            <a:schemeClr val="accent4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1" name="内容占位符 17"/>
          <p:cNvSpPr>
            <a:spLocks noGrp="1"/>
          </p:cNvSpPr>
          <p:nvPr>
            <p:ph sz="quarter" idx="26"/>
          </p:nvPr>
        </p:nvSpPr>
        <p:spPr>
          <a:xfrm>
            <a:off x="238126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1"/>
          </p:nvPr>
        </p:nvSpPr>
        <p:spPr>
          <a:xfrm>
            <a:off x="3238501" y="1219200"/>
            <a:ext cx="2667000" cy="254000"/>
          </a:xfrm>
          <a:prstGeom prst="round1Rect">
            <a:avLst/>
          </a:prstGeom>
          <a:solidFill>
            <a:schemeClr val="accent5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2" name="内容占位符 17"/>
          <p:cNvSpPr>
            <a:spLocks noGrp="1"/>
          </p:cNvSpPr>
          <p:nvPr>
            <p:ph sz="quarter" idx="27"/>
          </p:nvPr>
        </p:nvSpPr>
        <p:spPr>
          <a:xfrm>
            <a:off x="3238501" y="1473200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18" name="内容占位符 17"/>
          <p:cNvSpPr>
            <a:spLocks noGrp="1"/>
          </p:cNvSpPr>
          <p:nvPr>
            <p:ph sz="quarter" idx="23"/>
          </p:nvPr>
        </p:nvSpPr>
        <p:spPr>
          <a:xfrm>
            <a:off x="3238501" y="2489201"/>
            <a:ext cx="2667000" cy="1285875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3" name="内容占位符 17"/>
          <p:cNvSpPr>
            <a:spLocks noGrp="1"/>
          </p:cNvSpPr>
          <p:nvPr>
            <p:ph sz="quarter" idx="28"/>
          </p:nvPr>
        </p:nvSpPr>
        <p:spPr>
          <a:xfrm>
            <a:off x="3238501" y="4889501"/>
            <a:ext cx="2667000" cy="365125"/>
          </a:xfrm>
        </p:spPr>
        <p:txBody>
          <a:bodyPr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9"/>
          </p:nvPr>
        </p:nvSpPr>
        <p:spPr>
          <a:xfrm>
            <a:off x="3238501" y="5381625"/>
            <a:ext cx="2667000" cy="254000"/>
          </a:xfrm>
          <a:prstGeom prst="round1Rect">
            <a:avLst/>
          </a:prstGeom>
          <a:solidFill>
            <a:schemeClr val="accent6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5" name="内容占位符 17"/>
          <p:cNvSpPr>
            <a:spLocks noGrp="1"/>
          </p:cNvSpPr>
          <p:nvPr>
            <p:ph sz="quarter" idx="30"/>
          </p:nvPr>
        </p:nvSpPr>
        <p:spPr>
          <a:xfrm>
            <a:off x="3238501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31"/>
          </p:nvPr>
        </p:nvSpPr>
        <p:spPr>
          <a:xfrm>
            <a:off x="6229351" y="1219200"/>
            <a:ext cx="2667000" cy="254000"/>
          </a:xfrm>
          <a:prstGeom prst="round1Rect">
            <a:avLst/>
          </a:prstGeom>
          <a:solidFill>
            <a:schemeClr val="accent6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27" name="内容占位符 17"/>
          <p:cNvSpPr>
            <a:spLocks noGrp="1"/>
          </p:cNvSpPr>
          <p:nvPr>
            <p:ph sz="quarter" idx="32"/>
          </p:nvPr>
        </p:nvSpPr>
        <p:spPr>
          <a:xfrm>
            <a:off x="6229351" y="1473200"/>
            <a:ext cx="2667000" cy="15240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8" name="内容占位符 17"/>
          <p:cNvSpPr>
            <a:spLocks noGrp="1"/>
          </p:cNvSpPr>
          <p:nvPr>
            <p:ph sz="quarter" idx="33"/>
          </p:nvPr>
        </p:nvSpPr>
        <p:spPr>
          <a:xfrm>
            <a:off x="6229351" y="3299460"/>
            <a:ext cx="2667000" cy="15240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34"/>
          </p:nvPr>
        </p:nvSpPr>
        <p:spPr>
          <a:xfrm>
            <a:off x="6229351" y="5381625"/>
            <a:ext cx="2667000" cy="254000"/>
          </a:xfrm>
          <a:prstGeom prst="round1Rect">
            <a:avLst/>
          </a:prstGeom>
          <a:solidFill>
            <a:schemeClr val="accent1"/>
          </a:solidFill>
        </p:spPr>
        <p:txBody>
          <a:bodyPr lIns="365760" anchor="ctr">
            <a:noAutofit/>
          </a:bodyPr>
          <a:lstStyle>
            <a:lvl1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1pPr>
            <a:lvl2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2pPr>
            <a:lvl3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3pPr>
            <a:lvl4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4pPr>
            <a:lvl5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5pPr>
            <a:lvl6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6pPr>
            <a:lvl7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7pPr>
            <a:lvl8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8pPr>
            <a:lvl9pPr marL="0" indent="0" latinLnBrk="0">
              <a:spcBef>
                <a:spcPts val="0"/>
              </a:spcBef>
              <a:buNone/>
              <a:defRPr lang="zh-CN" sz="1250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30" name="内容占位符 17"/>
          <p:cNvSpPr>
            <a:spLocks noGrp="1"/>
          </p:cNvSpPr>
          <p:nvPr>
            <p:ph sz="quarter" idx="35"/>
          </p:nvPr>
        </p:nvSpPr>
        <p:spPr>
          <a:xfrm>
            <a:off x="6229351" y="5636895"/>
            <a:ext cx="2667000" cy="952500"/>
          </a:xfrm>
        </p:spPr>
        <p:txBody>
          <a:bodyPr lIns="365760" tIns="182880"/>
          <a:lstStyle>
            <a:lvl1pPr latinLnBrk="0">
              <a:defRPr lang="zh-CN" baseline="0"/>
            </a:lvl1pPr>
            <a:lvl5pPr latinLnBrk="0">
              <a:defRPr lang="zh-CN"/>
            </a:lvl5pPr>
            <a:lvl6pPr latinLnBrk="0">
              <a:defRPr lang="zh-CN"/>
            </a:lvl6pPr>
            <a:lvl7pPr latinLnBrk="0">
              <a:defRPr lang="zh-CN"/>
            </a:lvl7pPr>
            <a:lvl8pPr latinLnBrk="0">
              <a:defRPr lang="zh-CN"/>
            </a:lvl8pPr>
            <a:lvl9pPr latinLnBrk="0">
              <a:defRPr lang="zh-CN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noProof="1"/>
          </a:p>
        </p:txBody>
      </p:sp>
      <p:sp>
        <p:nvSpPr>
          <p:cNvPr id="32" name="日期占位符 2"/>
          <p:cNvSpPr>
            <a:spLocks noGrp="1"/>
          </p:cNvSpPr>
          <p:nvPr>
            <p:ph type="dt" sz="half" idx="3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3" name="页脚占位符 3"/>
          <p:cNvSpPr>
            <a:spLocks noGrp="1"/>
          </p:cNvSpPr>
          <p:nvPr>
            <p:ph type="ftr" sz="quarter" idx="3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dirty="0"/>
          </a:p>
        </p:txBody>
      </p:sp>
      <p:sp>
        <p:nvSpPr>
          <p:cNvPr id="34" name="幻灯片编号占位符 4"/>
          <p:cNvSpPr>
            <a:spLocks noGrp="1"/>
          </p:cNvSpPr>
          <p:nvPr>
            <p:ph type="sldNum" sz="quarter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64F925-283C-4EF6-B843-500B2B224B65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41867" y="206376"/>
            <a:ext cx="8026400" cy="523863"/>
          </a:xfrm>
        </p:spPr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41867" y="1511300"/>
            <a:ext cx="8026400" cy="4914900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D4EA16-8112-44E7-9F00-4C8050C73C8D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D59B20-6EE3-4A85-862C-6E0595F0871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711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711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5C1A58-14BE-4CAB-B326-0837B4FDA9D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9356" y="1825625"/>
            <a:ext cx="3874911" cy="435133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39734" y="1825625"/>
            <a:ext cx="3876323" cy="435133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ADCD4F-6B06-4A6C-954F-2877202DFE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356" y="1681163"/>
            <a:ext cx="386926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356" y="2505075"/>
            <a:ext cx="3869267" cy="368458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856" y="1681163"/>
            <a:ext cx="38862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856" y="2505075"/>
            <a:ext cx="3886200" cy="3684588"/>
          </a:xfrm>
        </p:spPr>
        <p:txBody>
          <a:bodyPr/>
          <a:lstStyle/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C62E0-7516-47D1-95CC-2B69336EF0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9FF318-351C-4A97-8C9B-4A131FEC8C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FE1E1E-AC53-47CD-8D2E-6567AAC981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356" y="457200"/>
            <a:ext cx="294922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612" y="987426"/>
            <a:ext cx="462844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  <a:p>
            <a:pPr lvl="1"/>
            <a:r>
              <a:rPr lang="en-US" altLang="zh-CN" noProof="1"/>
              <a:t>Second level</a:t>
            </a:r>
          </a:p>
          <a:p>
            <a:pPr lvl="2"/>
            <a:r>
              <a:rPr lang="en-US" altLang="zh-CN" noProof="1"/>
              <a:t>Third level</a:t>
            </a:r>
          </a:p>
          <a:p>
            <a:pPr lvl="3"/>
            <a:r>
              <a:rPr lang="en-US" altLang="zh-CN" noProof="1"/>
              <a:t>Fourth level</a:t>
            </a:r>
          </a:p>
          <a:p>
            <a:pPr lvl="4"/>
            <a:r>
              <a:rPr lang="en-US" altLang="zh-CN" noProof="1"/>
              <a:t>Fifth level</a:t>
            </a:r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356" y="2057400"/>
            <a:ext cx="294922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BDF6B8-82E9-4644-85A5-F2FA092289B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356" y="457200"/>
            <a:ext cx="294922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noProof="1"/>
              <a:t>Click to edit Master title style</a:t>
            </a:r>
            <a:endParaRPr lang="zh-CN" altLang="en-US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612" y="987426"/>
            <a:ext cx="4628444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zh-CN" noProof="0"/>
              <a:t>Click icon to add picture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356" y="2057400"/>
            <a:ext cx="2949222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noProof="1"/>
              <a:t>Click to edit Master text styles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2CF71C-EDD3-4C8C-9759-D5DC68DC2A8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29356" y="365126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29356" y="1825625"/>
            <a:ext cx="78867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9356" y="6356351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>
              <a:buFontTx/>
              <a:buNone/>
              <a:defRPr kumimoji="0"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9656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822325" fontAlgn="auto">
              <a:spcBef>
                <a:spcPts val="0"/>
              </a:spcBef>
              <a:spcAft>
                <a:spcPts val="0"/>
              </a:spcAft>
              <a:buFontTx/>
              <a:buNone/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8656" y="6356351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A6824D1-6242-4D51-A526-6C668A5357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9" r:id="rId12"/>
    <p:sldLayoutId id="2147483727" r:id="rId13"/>
    <p:sldLayoutId id="2147483714" r:id="rId1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宋体" panose="02010600030101010101" pitchFamily="2" charset="-122"/>
          <a:cs typeface="宋体" panose="02010600030101010101" pitchFamily="2" charset="-122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cs typeface="宋体" panose="02010600030101010101" pitchFamily="2" charset="-122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宋体" panose="02010600030101010101" pitchFamily="2" charset="-122"/>
          <a:cs typeface="宋体" panose="02010600030101010101" pitchFamily="2" charset="-122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848D4-ECDB-4391-ABF8-661B9129C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90" y="1301262"/>
            <a:ext cx="8425419" cy="3938954"/>
          </a:xfrm>
        </p:spPr>
        <p:txBody>
          <a:bodyPr/>
          <a:lstStyle/>
          <a:p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随堂实验（课堂作业）</a:t>
            </a:r>
            <a:b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br>
              <a:rPr lang="en-US" altLang="zh-CN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函数与数据可视化实验</a:t>
            </a:r>
            <a:b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122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2">
                <a:extLst>
                  <a:ext uri="{FF2B5EF4-FFF2-40B4-BE49-F238E27FC236}">
                    <a16:creationId xmlns:a16="http://schemas.microsoft.com/office/drawing/2014/main" id="{9B71C0C9-20AB-40B0-8F5F-8A492FA30F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4947" y="181392"/>
                <a:ext cx="8648375" cy="63310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eaLnBrk="0" hangingPunct="0"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eaLnBrk="0" hangingPunct="0"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eaLnBrk="0" hangingPunct="0"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eaLnBrk="0" hangingPunct="0"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101850" indent="184150" defTabSz="8223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559050" indent="184150" defTabSz="8223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016250" indent="184150" defTabSz="8223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473450" indent="184150" defTabSz="822325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16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marL="342900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宋体" panose="02010600030101010101" pitchFamily="2" charset="-122"/>
                  </a:rPr>
                  <a:t>实验</a:t>
                </a:r>
                <a:r>
                  <a:rPr lang="en-US" altLang="zh-CN" sz="2400" b="1" dirty="0">
                    <a:latin typeface="宋体" panose="02010600030101010101" pitchFamily="2" charset="-122"/>
                  </a:rPr>
                  <a:t>1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： 分别用 </a:t>
                </a:r>
                <a:r>
                  <a:rPr lang="en-US" altLang="zh-CN" sz="2400" dirty="0">
                    <a:latin typeface="宋体" panose="02010600030101010101" pitchFamily="2" charset="-122"/>
                  </a:rPr>
                  <a:t>plot, </a:t>
                </a:r>
                <a:r>
                  <a:rPr lang="en-US" altLang="zh-CN" sz="2400" dirty="0" err="1">
                    <a:latin typeface="宋体" panose="02010600030101010101" pitchFamily="2" charset="-122"/>
                  </a:rPr>
                  <a:t>ezplot</a:t>
                </a:r>
                <a:r>
                  <a:rPr lang="en-US" altLang="zh-CN" sz="2400" dirty="0">
                    <a:latin typeface="宋体" panose="02010600030101010101" pitchFamily="2" charset="-122"/>
                  </a:rPr>
                  <a:t>, </a:t>
                </a:r>
                <a:r>
                  <a:rPr lang="en-US" altLang="zh-CN" sz="2400" dirty="0" err="1">
                    <a:latin typeface="宋体" panose="02010600030101010101" pitchFamily="2" charset="-122"/>
                  </a:rPr>
                  <a:t>fplot</a:t>
                </a:r>
                <a:r>
                  <a:rPr lang="en-US" altLang="zh-CN" sz="2400" dirty="0">
                    <a:latin typeface="宋体" panose="02010600030101010101" pitchFamily="2" charset="-122"/>
                  </a:rPr>
                  <a:t>, 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画出函数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m:rPr>
                        <m:sty m:val="p"/>
                      </m:rPr>
                      <a:rPr lang="en-US" altLang="zh-CN" sz="2400" b="0" i="0" smtClean="0">
                        <a:latin typeface="Cambria Math" panose="02040503050406030204" pitchFamily="18" charset="0"/>
                      </a:rPr>
                      <m:t>sin</m:t>
                    </m:r>
                    <m:f>
                      <m:f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ja-JP" altLang="en-US" sz="2400" b="1" dirty="0">
                    <a:latin typeface="宋体" panose="02010600030101010101" pitchFamily="2" charset="-122"/>
                  </a:rPr>
                  <a:t> 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及其导函数在区间</a:t>
                </a:r>
                <a:r>
                  <a:rPr lang="en-US" altLang="zh-CN" sz="2400" dirty="0">
                    <a:latin typeface="宋体" panose="02010600030101010101" pitchFamily="2" charset="-122"/>
                  </a:rPr>
                  <a:t>[-1,1]\{0}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上的图像，并使用</a:t>
                </a:r>
                <a:r>
                  <a:rPr lang="en-US" altLang="zh-CN" sz="2400" dirty="0" err="1">
                    <a:latin typeface="宋体" panose="02010600030101010101" pitchFamily="2" charset="-122"/>
                  </a:rPr>
                  <a:t>xlabel,ylabel,title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等命令。通过观察图像简要说明该函数的性质。</a:t>
                </a:r>
                <a:endParaRPr lang="en-US" altLang="zh-CN" sz="2400" dirty="0"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ja-JP" sz="2400" dirty="0"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宋体" panose="02010600030101010101" pitchFamily="2" charset="-122"/>
                  </a:rPr>
                  <a:t>实验</a:t>
                </a:r>
                <a:r>
                  <a:rPr lang="en-US" altLang="zh-CN" sz="2400" b="1" dirty="0">
                    <a:latin typeface="宋体" panose="02010600030101010101" pitchFamily="2" charset="-122"/>
                  </a:rPr>
                  <a:t>2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：写一个</a:t>
                </a:r>
                <a:r>
                  <a:rPr lang="en-US" altLang="zh-CN" sz="2400" dirty="0">
                    <a:latin typeface="宋体" panose="02010600030101010101" pitchFamily="2" charset="-122"/>
                  </a:rPr>
                  <a:t>M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文件函数，实现一元二次方程求解：</a:t>
                </a:r>
                <a:endParaRPr lang="en-US" altLang="zh-CN" sz="2400" dirty="0">
                  <a:latin typeface="宋体" panose="02010600030101010101" pitchFamily="2" charset="-122"/>
                </a:endParaRPr>
              </a:p>
              <a:p>
                <a:pPr marL="754063" lvl="1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宋体" panose="02010600030101010101" pitchFamily="2" charset="-122"/>
                  </a:rPr>
                  <a:t>函数输入为</a:t>
                </a:r>
                <a:r>
                  <a:rPr lang="en-US" altLang="zh-CN" sz="2400" dirty="0" err="1">
                    <a:latin typeface="宋体" panose="02010600030101010101" pitchFamily="2" charset="-122"/>
                  </a:rPr>
                  <a:t>a,b,c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；</a:t>
                </a:r>
                <a:endParaRPr lang="en-US" altLang="zh-CN" sz="2400" dirty="0">
                  <a:latin typeface="宋体" panose="02010600030101010101" pitchFamily="2" charset="-122"/>
                </a:endParaRPr>
              </a:p>
              <a:p>
                <a:pPr marL="754063" lvl="1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宋体" panose="02010600030101010101" pitchFamily="2" charset="-122"/>
                  </a:rPr>
                  <a:t>输出为方程 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𝑎</m:t>
                    </m:r>
                    <m:sSup>
                      <m:sSupPr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𝑏𝑥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zh-CN" altLang="en-US" sz="2400" dirty="0">
                    <a:latin typeface="宋体" panose="02010600030101010101" pitchFamily="2" charset="-122"/>
                  </a:rPr>
                  <a:t>的两个解；</a:t>
                </a:r>
                <a:endParaRPr lang="en-US" altLang="zh-CN" sz="2400" dirty="0">
                  <a:latin typeface="宋体" panose="02010600030101010101" pitchFamily="2" charset="-122"/>
                </a:endParaRPr>
              </a:p>
              <a:p>
                <a:pPr marL="754063" lvl="1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dirty="0">
                    <a:latin typeface="宋体" panose="02010600030101010101" pitchFamily="2" charset="-122"/>
                  </a:rPr>
                  <a:t>注意考虑特殊情况和细节。鼓励采用多种不同方法。</a:t>
                </a:r>
                <a:endParaRPr lang="en-US" altLang="zh-CN" sz="2400" dirty="0"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ja-JP" sz="2400" dirty="0">
                  <a:latin typeface="宋体" panose="02010600030101010101" pitchFamily="2" charset="-122"/>
                </a:endParaRPr>
              </a:p>
              <a:p>
                <a:pPr marL="342900" indent="-342900" eaLnBrk="1" hangingPunct="1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400" b="1" dirty="0">
                    <a:latin typeface="宋体" panose="02010600030101010101" pitchFamily="2" charset="-122"/>
                  </a:rPr>
                  <a:t>实验</a:t>
                </a:r>
                <a:r>
                  <a:rPr lang="en-US" altLang="zh-CN" sz="2400" b="1" dirty="0">
                    <a:latin typeface="宋体" panose="02010600030101010101" pitchFamily="2" charset="-122"/>
                  </a:rPr>
                  <a:t>3</a:t>
                </a:r>
                <a:r>
                  <a:rPr lang="zh-CN" altLang="en-US" sz="2400" dirty="0">
                    <a:latin typeface="宋体" panose="02010600030101010101" pitchFamily="2" charset="-122"/>
                  </a:rPr>
                  <a:t>：寻找拐点问题（详见下一页）</a:t>
                </a:r>
                <a:endParaRPr lang="ja-JP" altLang="en-US" sz="2400" dirty="0">
                  <a:latin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4" name="文本框 32">
                <a:extLst>
                  <a:ext uri="{FF2B5EF4-FFF2-40B4-BE49-F238E27FC236}">
                    <a16:creationId xmlns:a16="http://schemas.microsoft.com/office/drawing/2014/main" id="{9B71C0C9-20AB-40B0-8F5F-8A492FA30FB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54947" y="181392"/>
                <a:ext cx="8648375" cy="6331092"/>
              </a:xfrm>
              <a:prstGeom prst="rect">
                <a:avLst/>
              </a:prstGeom>
              <a:blipFill>
                <a:blip r:embed="rId3"/>
                <a:stretch>
                  <a:fillRect l="-916" r="-564" b="-1349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684258"/>
      </p:ext>
    </p:extLst>
  </p:cSld>
  <p:clrMapOvr>
    <a:masterClrMapping/>
  </p:clrMapOvr>
  <p:transition spd="slow" advTm="27758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1813" y="0"/>
            <a:ext cx="87003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rPr>
              <a:t>寻找拐点的问题</a:t>
            </a:r>
          </a:p>
          <a:p>
            <a:r>
              <a:rPr lang="zh-CN" altLang="en-US" sz="14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rPr>
              <a:t>如果我们已经知道连续函数的解析表达式，则可以利用拐点的定义寻找出该函数的拐点.根据拐点定义及判别方法可知：如果函数在一个点两侧二阶导数异号，则该点对应曲线上的点即为拐点.</a:t>
            </a:r>
          </a:p>
          <a:p>
            <a:r>
              <a:rPr lang="zh-CN" altLang="en-US" sz="14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rPr>
              <a:t>现实问题中，往往没有这种己知条件较为充足、理想的情况.例如，如果知道一个函数的某些离散节点的函数值，能否找出函数的拐点.</a:t>
            </a:r>
            <a:endParaRPr lang="en-US" altLang="zh-CN" sz="1400" spc="15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charset="0"/>
              <a:ea typeface="微软雅黑" panose="020B0503020204020204" pitchFamily="34" charset="-122"/>
              <a:cs typeface="Cambria Math" panose="02040503050406030204" charset="0"/>
            </a:endParaRPr>
          </a:p>
          <a:p>
            <a:endParaRPr lang="zh-CN" altLang="en-US" sz="1400" spc="15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charset="0"/>
              <a:ea typeface="微软雅黑" panose="020B0503020204020204" pitchFamily="34" charset="-122"/>
              <a:cs typeface="Cambria Math" panose="02040503050406030204" charset="0"/>
            </a:endParaRPr>
          </a:p>
          <a:p>
            <a:r>
              <a:rPr lang="zh-CN" altLang="en-US" sz="1400" b="1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rPr>
              <a:t>问题</a:t>
            </a:r>
            <a:r>
              <a:rPr lang="zh-CN" altLang="en-US" sz="14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charset="0"/>
                <a:ea typeface="微软雅黑" panose="020B0503020204020204" pitchFamily="34" charset="-122"/>
                <a:cs typeface="Cambria Math" panose="02040503050406030204" charset="0"/>
              </a:rPr>
              <a:t>(寻找拐点问题)已知一元函数y=y(x)在若干个点的函数值，具体数据如表1所示.请找出函数在[0,12]区间上的所有可能的拐点.</a:t>
            </a:r>
          </a:p>
        </p:txBody>
      </p:sp>
      <p:graphicFrame>
        <p:nvGraphicFramePr>
          <p:cNvPr id="4" name="表格 3"/>
          <p:cNvGraphicFramePr/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35615424"/>
              </p:ext>
            </p:extLst>
          </p:nvPr>
        </p:nvGraphicFramePr>
        <p:xfrm>
          <a:off x="902677" y="2224774"/>
          <a:ext cx="7444152" cy="44405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2712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k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altLang="zh-CN" sz="1100" b="1" dirty="0" err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xk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yk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xk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yk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xk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yk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2.4051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0.6131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1.6234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0.2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2.8759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0.5258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1.4945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3.4072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0.4668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1.3263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3.969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0.4302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1.1387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4.5147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0.4125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0.9503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4.9844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0.4114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0.7756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5.3149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0.4263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0.6233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5.4541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0.4575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0.4971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5.3752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0.5064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0.3965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5.0849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5.8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0.5748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0.3188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4.6224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0.6648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0.2605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4.0482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0.7776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0.2178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3.4297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0.9129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0.1875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2.826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1.0671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54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10.6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0.167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2.2793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1.2324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0.1546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1.8125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1.3961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56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0.149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1.4322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7.2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1.5416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57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11.2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0.1496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1.1336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7.4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1.6501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11.4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0.1565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0.9059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1.7052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59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0.1701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77641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0.7364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1.6966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60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11.8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0.1913</a:t>
                      </a:r>
                      <a:endParaRPr lang="en-US" altLang="en-US" sz="1100" b="1" dirty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9525" marR="9525" marT="9525" marB="34290" anchor="ctr">
                    <a:lnL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D1FFD7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210950" y="1815882"/>
            <a:ext cx="32367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表</a:t>
            </a:r>
            <a:r>
              <a:rPr lang="en-US" altLang="zh-CN" b="1" dirty="0"/>
              <a:t>  </a:t>
            </a:r>
            <a:r>
              <a:rPr lang="zh-CN" altLang="en-US" dirty="0"/>
              <a:t>函数在若干节点的函数值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7" name="文本占位符 108546" descr="Rectangle: Click to edit Master text styles&#10;Second level&#10;Third level&#10;Fourth level&#10;Fifth level"/>
          <p:cNvSpPr>
            <a:spLocks noGrp="1"/>
          </p:cNvSpPr>
          <p:nvPr>
            <p:ph type="body" idx="1"/>
          </p:nvPr>
        </p:nvSpPr>
        <p:spPr>
          <a:xfrm>
            <a:off x="457200" y="1381858"/>
            <a:ext cx="8229600" cy="4999892"/>
          </a:xfrm>
          <a:ln/>
        </p:spPr>
        <p:txBody>
          <a:bodyPr/>
          <a:lstStyle/>
          <a:p>
            <a:r>
              <a:rPr lang="zh-CN" altLang="en-US" b="1" dirty="0">
                <a:latin typeface="Arial Black" panose="020B0A04020102020204" pitchFamily="34" charset="0"/>
              </a:rPr>
              <a:t>将课堂上画的三维图变成类似下图的动画，并保存为</a:t>
            </a:r>
            <a:r>
              <a:rPr lang="en-US" altLang="zh-CN" b="1" dirty="0">
                <a:latin typeface="Arial Black" panose="020B0A04020102020204" pitchFamily="34" charset="0"/>
              </a:rPr>
              <a:t>gif</a:t>
            </a:r>
            <a:r>
              <a:rPr lang="zh-CN" altLang="en-US" b="1" dirty="0">
                <a:latin typeface="Arial Black" panose="020B0A04020102020204" pitchFamily="34" charset="0"/>
              </a:rPr>
              <a:t>图片</a:t>
            </a:r>
            <a:endParaRPr lang="zh-CN" altLang="en-US" b="1" dirty="0">
              <a:solidFill>
                <a:srgbClr val="0000B5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图片 2" descr="图表, 表面图&#10;&#10;描述已自动生成">
            <a:extLst>
              <a:ext uri="{FF2B5EF4-FFF2-40B4-BE49-F238E27FC236}">
                <a16:creationId xmlns:a16="http://schemas.microsoft.com/office/drawing/2014/main" id="{6E73614A-5673-4579-8628-E37F68B3B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631" y="2202474"/>
            <a:ext cx="5763845" cy="4322884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80D91128-DD44-4C2F-9B11-89228ADAE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356" y="365127"/>
            <a:ext cx="7886700" cy="1016732"/>
          </a:xfrm>
        </p:spPr>
        <p:txBody>
          <a:bodyPr/>
          <a:lstStyle/>
          <a:p>
            <a:r>
              <a:rPr lang="zh-CN" altLang="en-US" dirty="0"/>
              <a:t>实验</a:t>
            </a:r>
            <a:r>
              <a:rPr lang="en-US" altLang="zh-CN" dirty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5805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c7fd066-4b34-4932-87d1-a47f791c5fb4}"/>
  <p:tag name="TABLE_ENDDRAG_ORIGIN_RECT" val="646*391"/>
  <p:tag name="TABLE_ENDDRAG_RECT" val="141*125*646*391"/>
</p:tagLst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4C5A6A"/>
      </a:hlink>
      <a:folHlink>
        <a:srgbClr val="808DA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4C5A6A"/>
      </a:hlink>
      <a:folHlink>
        <a:srgbClr val="808DA0"/>
      </a:folHlink>
    </a:clrScheme>
    <a:fontScheme name="Cambria-Calibri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9834</TotalTime>
  <Pages>0</Pages>
  <Words>494</Words>
  <Characters>0</Characters>
  <Application>Microsoft Office PowerPoint</Application>
  <DocSecurity>0</DocSecurity>
  <PresentationFormat>全屏显示(4:3)</PresentationFormat>
  <Lines>0</Lines>
  <Paragraphs>208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宋体</vt:lpstr>
      <vt:lpstr>微软雅黑</vt:lpstr>
      <vt:lpstr>Arial</vt:lpstr>
      <vt:lpstr>Arial Black</vt:lpstr>
      <vt:lpstr>Calibri</vt:lpstr>
      <vt:lpstr>Calibri Light</vt:lpstr>
      <vt:lpstr>Cambria Math</vt:lpstr>
      <vt:lpstr>Courier New</vt:lpstr>
      <vt:lpstr>Template</vt:lpstr>
      <vt:lpstr>随堂实验（课堂作业）  函数与数据可视化实验 </vt:lpstr>
      <vt:lpstr>PowerPoint 演示文稿</vt:lpstr>
      <vt:lpstr>PowerPoint 演示文稿</vt:lpstr>
      <vt:lpstr>实验4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dreamsummit</dc:creator>
  <cp:lastModifiedBy>Wu Kailiang</cp:lastModifiedBy>
  <cp:revision>1622</cp:revision>
  <cp:lastPrinted>2021-09-06T08:43:13Z</cp:lastPrinted>
  <dcterms:created xsi:type="dcterms:W3CDTF">2020-01-22T01:08:34Z</dcterms:created>
  <dcterms:modified xsi:type="dcterms:W3CDTF">2023-09-20T07:33:59Z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TC040015519991</vt:lpwstr>
  </property>
  <property fmtid="{D5CDD505-2E9C-101B-9397-08002B2CF9AE}" pid="3" name="KSOProductBuildVer">
    <vt:lpwstr>2052-10.1.0.7469</vt:lpwstr>
  </property>
  <property fmtid="{D5CDD505-2E9C-101B-9397-08002B2CF9AE}" pid="4" name="KSORubyTemplateID">
    <vt:lpwstr>8</vt:lpwstr>
  </property>
</Properties>
</file>